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65" r:id="rId5"/>
    <p:sldId id="266" r:id="rId6"/>
    <p:sldId id="267" r:id="rId7"/>
    <p:sldId id="262" r:id="rId8"/>
    <p:sldId id="268" r:id="rId9"/>
    <p:sldId id="269" r:id="rId10"/>
    <p:sldId id="270" r:id="rId11"/>
    <p:sldId id="271" r:id="rId12"/>
    <p:sldId id="264" r:id="rId13"/>
  </p:sldIdLst>
  <p:sldSz cx="14630400" cy="8229600"/>
  <p:notesSz cx="8229600" cy="14630400"/>
  <p:embeddedFontLst>
    <p:embeddedFont>
      <p:font typeface="Asar" panose="020B0604020202020204" charset="0"/>
      <p:regular r:id="rId15"/>
    </p:embeddedFont>
    <p:embeddedFont>
      <p:font typeface="Calibri" panose="020F050202020403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5" d="100"/>
          <a:sy n="65" d="100"/>
        </p:scale>
        <p:origin x="207"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000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90445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349757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117114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206664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602745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680000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283452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opennetworking.org/sdn-resources/sdn-definition"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4613434" y="709493"/>
            <a:ext cx="3673435" cy="459105"/>
          </a:xfrm>
          <a:prstGeom prst="rect">
            <a:avLst/>
          </a:prstGeom>
          <a:noFill/>
          <a:ln/>
        </p:spPr>
        <p:txBody>
          <a:bodyPr wrap="none" lIns="0" tIns="0" rIns="0" bIns="0" rtlCol="0" anchor="t"/>
          <a:lstStyle/>
          <a:p>
            <a:pPr marL="0" indent="0" algn="r">
              <a:lnSpc>
                <a:spcPts val="3600"/>
              </a:lnSpc>
              <a:buNone/>
            </a:pPr>
            <a:r>
              <a:rPr lang="en-US" sz="2850" b="1" dirty="0">
                <a:solidFill>
                  <a:srgbClr val="F5F0F0"/>
                </a:solidFill>
                <a:latin typeface="Asar" pitchFamily="34" charset="0"/>
                <a:ea typeface="Asar" pitchFamily="34" charset="-122"/>
                <a:cs typeface="Asar" pitchFamily="34" charset="-120"/>
              </a:rPr>
              <a:t>SDN-[ITDX 33]</a:t>
            </a:r>
            <a:endParaRPr lang="en-US" sz="2850" dirty="0"/>
          </a:p>
        </p:txBody>
      </p:sp>
      <p:sp>
        <p:nvSpPr>
          <p:cNvPr id="6" name="Text 2"/>
          <p:cNvSpPr/>
          <p:nvPr/>
        </p:nvSpPr>
        <p:spPr>
          <a:xfrm>
            <a:off x="857131" y="1413391"/>
            <a:ext cx="8161508" cy="4224338"/>
          </a:xfrm>
          <a:prstGeom prst="rect">
            <a:avLst/>
          </a:prstGeom>
          <a:noFill/>
          <a:ln/>
        </p:spPr>
        <p:txBody>
          <a:bodyPr wrap="square" lIns="0" tIns="0" rIns="0" bIns="0" rtlCol="0" anchor="t"/>
          <a:lstStyle/>
          <a:p>
            <a:pPr marL="0" indent="0">
              <a:lnSpc>
                <a:spcPts val="8300"/>
              </a:lnSpc>
              <a:buNone/>
            </a:pPr>
            <a:r>
              <a:rPr lang="en-US" sz="6650" dirty="0">
                <a:solidFill>
                  <a:srgbClr val="F5F0F0"/>
                </a:solidFill>
                <a:latin typeface="Asar" pitchFamily="34" charset="0"/>
                <a:ea typeface="Asar" pitchFamily="34" charset="-122"/>
                <a:cs typeface="Asar" pitchFamily="34" charset="-120"/>
              </a:rPr>
              <a:t>SDN-Inspired Secure Campus Network Design using Cisco Packet Tracer</a:t>
            </a:r>
            <a:endParaRPr lang="en-US" sz="6650" dirty="0"/>
          </a:p>
        </p:txBody>
      </p:sp>
      <p:sp>
        <p:nvSpPr>
          <p:cNvPr id="7" name="Text 3"/>
          <p:cNvSpPr/>
          <p:nvPr/>
        </p:nvSpPr>
        <p:spPr>
          <a:xfrm>
            <a:off x="3290887" y="6005036"/>
            <a:ext cx="4995982" cy="765096"/>
          </a:xfrm>
          <a:prstGeom prst="rect">
            <a:avLst/>
          </a:prstGeom>
          <a:noFill/>
          <a:ln/>
        </p:spPr>
        <p:txBody>
          <a:bodyPr wrap="square" lIns="0" tIns="0" rIns="0" bIns="0" rtlCol="0" anchor="t"/>
          <a:lstStyle/>
          <a:p>
            <a:pPr marL="0" indent="0" algn="r">
              <a:lnSpc>
                <a:spcPts val="3000"/>
              </a:lnSpc>
              <a:buNone/>
            </a:pPr>
            <a:r>
              <a:rPr lang="en-US" sz="2400" dirty="0">
                <a:solidFill>
                  <a:srgbClr val="F5F0F0"/>
                </a:solidFill>
                <a:latin typeface="Asar" pitchFamily="34" charset="0"/>
                <a:ea typeface="Asar" pitchFamily="34" charset="-122"/>
                <a:cs typeface="Asar" pitchFamily="34" charset="-120"/>
              </a:rPr>
              <a:t>Noorul Hassan        -[210081601045]
Muhammed Thahir-[210081601039]</a:t>
            </a:r>
            <a:endParaRPr lang="en-US" sz="2400" dirty="0"/>
          </a:p>
        </p:txBody>
      </p:sp>
      <p:sp>
        <p:nvSpPr>
          <p:cNvPr id="8" name="Text 4"/>
          <p:cNvSpPr/>
          <p:nvPr/>
        </p:nvSpPr>
        <p:spPr>
          <a:xfrm>
            <a:off x="857131" y="7137440"/>
            <a:ext cx="3061216" cy="382548"/>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Asar" pitchFamily="34" charset="0"/>
                <a:ea typeface="Asar" pitchFamily="34" charset="-122"/>
                <a:cs typeface="Asar" pitchFamily="34" charset="-120"/>
              </a:rPr>
              <a:t>)</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758"/>
            <a:ext cx="14630400" cy="8229600"/>
          </a:xfrm>
          <a:prstGeom prst="rect">
            <a:avLst/>
          </a:prstGeom>
        </p:spPr>
      </p:pic>
      <p:sp>
        <p:nvSpPr>
          <p:cNvPr id="5" name="Text 1"/>
          <p:cNvSpPr/>
          <p:nvPr/>
        </p:nvSpPr>
        <p:spPr>
          <a:xfrm>
            <a:off x="588189" y="557972"/>
            <a:ext cx="6122551" cy="765215"/>
          </a:xfrm>
          <a:prstGeom prst="rect">
            <a:avLst/>
          </a:prstGeom>
          <a:noFill/>
          <a:ln/>
        </p:spPr>
        <p:txBody>
          <a:bodyPr wrap="none" lIns="0" tIns="0" rIns="0" bIns="0" rtlCol="0" anchor="t"/>
          <a:lstStyle/>
          <a:p>
            <a:pPr marL="0" indent="0">
              <a:lnSpc>
                <a:spcPts val="6000"/>
              </a:lnSpc>
              <a:buNone/>
            </a:pPr>
            <a:r>
              <a:rPr lang="en-US" sz="4800" dirty="0">
                <a:solidFill>
                  <a:schemeClr val="bg1"/>
                </a:solidFill>
                <a:latin typeface="Asar" panose="020B0604020202020204" charset="0"/>
                <a:cs typeface="Asar" panose="020B0604020202020204" charset="0"/>
              </a:rPr>
              <a:t>Results</a:t>
            </a:r>
          </a:p>
        </p:txBody>
      </p:sp>
      <p:pic>
        <p:nvPicPr>
          <p:cNvPr id="10" name="Picture 9">
            <a:extLst>
              <a:ext uri="{FF2B5EF4-FFF2-40B4-BE49-F238E27FC236}">
                <a16:creationId xmlns:a16="http://schemas.microsoft.com/office/drawing/2014/main" id="{49FDB2A3-7720-FFE1-9151-D2AA0390FE4D}"/>
              </a:ext>
            </a:extLst>
          </p:cNvPr>
          <p:cNvPicPr>
            <a:picLocks noChangeAspect="1"/>
          </p:cNvPicPr>
          <p:nvPr/>
        </p:nvPicPr>
        <p:blipFill>
          <a:blip r:embed="rId4"/>
          <a:srcRect/>
          <a:stretch/>
        </p:blipFill>
        <p:spPr>
          <a:xfrm>
            <a:off x="223934" y="2196990"/>
            <a:ext cx="6699268" cy="4363160"/>
          </a:xfrm>
          <a:prstGeom prst="rect">
            <a:avLst/>
          </a:prstGeom>
        </p:spPr>
      </p:pic>
      <p:pic>
        <p:nvPicPr>
          <p:cNvPr id="3" name="Picture 2">
            <a:extLst>
              <a:ext uri="{FF2B5EF4-FFF2-40B4-BE49-F238E27FC236}">
                <a16:creationId xmlns:a16="http://schemas.microsoft.com/office/drawing/2014/main" id="{89D50507-9DC0-6A4D-8AF4-CB4E467F6C79}"/>
              </a:ext>
            </a:extLst>
          </p:cNvPr>
          <p:cNvPicPr>
            <a:picLocks noChangeAspect="1"/>
          </p:cNvPicPr>
          <p:nvPr/>
        </p:nvPicPr>
        <p:blipFill>
          <a:blip r:embed="rId5"/>
          <a:srcRect/>
          <a:stretch/>
        </p:blipFill>
        <p:spPr>
          <a:xfrm>
            <a:off x="7327047" y="2196990"/>
            <a:ext cx="6675574" cy="4363160"/>
          </a:xfrm>
          <a:prstGeom prst="rect">
            <a:avLst/>
          </a:prstGeom>
        </p:spPr>
      </p:pic>
    </p:spTree>
    <p:extLst>
      <p:ext uri="{BB962C8B-B14F-4D97-AF65-F5344CB8AC3E}">
        <p14:creationId xmlns:p14="http://schemas.microsoft.com/office/powerpoint/2010/main" val="3678602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77B510-0892-3140-5480-8E56CEF918B5}"/>
              </a:ext>
            </a:extLst>
          </p:cNvPr>
          <p:cNvSpPr txBox="1"/>
          <p:nvPr/>
        </p:nvSpPr>
        <p:spPr>
          <a:xfrm>
            <a:off x="919803" y="505574"/>
            <a:ext cx="12211665" cy="7218451"/>
          </a:xfrm>
          <a:prstGeom prst="rect">
            <a:avLst/>
          </a:prstGeom>
          <a:noFill/>
        </p:spPr>
        <p:txBody>
          <a:bodyPr wrap="square" rtlCol="0">
            <a:spAutoFit/>
          </a:bodyPr>
          <a:lstStyle/>
          <a:p>
            <a:pPr marL="0" marR="0" algn="ctr">
              <a:lnSpc>
                <a:spcPct val="150000"/>
              </a:lnSpc>
              <a:spcBef>
                <a:spcPts val="0"/>
              </a:spcBef>
              <a:spcAft>
                <a:spcPts val="1000"/>
              </a:spcAft>
            </a:pP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REFERENCE</a:t>
            </a:r>
            <a:endParaRPr lang="en-US" sz="20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50000"/>
              </a:lnSpc>
              <a:spcBef>
                <a:spcPts val="0"/>
              </a:spcBef>
              <a:spcAft>
                <a:spcPts val="1000"/>
              </a:spcAft>
            </a:pPr>
            <a:r>
              <a:rPr lang="en-US" sz="2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just">
              <a:lnSpc>
                <a:spcPct val="150000"/>
              </a:lnSpc>
            </a:pPr>
            <a:r>
              <a:rPr lang="en-US" sz="2000" dirty="0">
                <a:solidFill>
                  <a:schemeClr val="bg1"/>
                </a:solidFill>
                <a:effectLst/>
                <a:latin typeface="Times New Roman" panose="02020603050405020304" pitchFamily="18" charset="0"/>
                <a:ea typeface="Times New Roman" panose="02020603050405020304" pitchFamily="18" charset="0"/>
              </a:rPr>
              <a:t> [1] H. Kim and N. </a:t>
            </a:r>
            <a:r>
              <a:rPr lang="en-US" sz="2000" dirty="0" err="1">
                <a:solidFill>
                  <a:schemeClr val="bg1"/>
                </a:solidFill>
                <a:effectLst/>
                <a:latin typeface="Times New Roman" panose="02020603050405020304" pitchFamily="18" charset="0"/>
                <a:ea typeface="Times New Roman" panose="02020603050405020304" pitchFamily="18" charset="0"/>
              </a:rPr>
              <a:t>Feamster</a:t>
            </a:r>
            <a:r>
              <a:rPr lang="en-US" sz="2000" dirty="0">
                <a:solidFill>
                  <a:schemeClr val="bg1"/>
                </a:solidFill>
                <a:effectLst/>
                <a:latin typeface="Times New Roman" panose="02020603050405020304" pitchFamily="18" charset="0"/>
                <a:ea typeface="Times New Roman" panose="02020603050405020304" pitchFamily="18" charset="0"/>
              </a:rPr>
              <a:t>, "Improving network management with software defined networking," </a:t>
            </a:r>
            <a:r>
              <a:rPr lang="en-US" sz="2000" i="1" dirty="0">
                <a:solidFill>
                  <a:schemeClr val="bg1"/>
                </a:solidFill>
                <a:effectLst/>
                <a:latin typeface="Times New Roman" panose="02020603050405020304" pitchFamily="18" charset="0"/>
                <a:ea typeface="Times New Roman" panose="02020603050405020304" pitchFamily="18" charset="0"/>
              </a:rPr>
              <a:t>IEEE Communications Magazine</a:t>
            </a:r>
            <a:r>
              <a:rPr lang="en-US" sz="2000" dirty="0">
                <a:solidFill>
                  <a:schemeClr val="bg1"/>
                </a:solidFill>
                <a:effectLst/>
                <a:latin typeface="Times New Roman" panose="02020603050405020304" pitchFamily="18" charset="0"/>
                <a:ea typeface="Times New Roman" panose="02020603050405020304" pitchFamily="18" charset="0"/>
              </a:rPr>
              <a:t>, vol. 51, no. 2, pp. 114-119, 2013. </a:t>
            </a:r>
            <a:r>
              <a:rPr lang="en-US" sz="2000" dirty="0" err="1">
                <a:solidFill>
                  <a:schemeClr val="bg1"/>
                </a:solidFill>
                <a:effectLst/>
                <a:latin typeface="Times New Roman" panose="02020603050405020304" pitchFamily="18" charset="0"/>
                <a:ea typeface="Times New Roman" panose="02020603050405020304" pitchFamily="18" charset="0"/>
              </a:rPr>
              <a:t>doi</a:t>
            </a:r>
            <a:r>
              <a:rPr lang="en-US" sz="2000" dirty="0">
                <a:solidFill>
                  <a:schemeClr val="bg1"/>
                </a:solidFill>
                <a:effectLst/>
                <a:latin typeface="Times New Roman" panose="02020603050405020304" pitchFamily="18" charset="0"/>
                <a:ea typeface="Times New Roman" panose="02020603050405020304" pitchFamily="18" charset="0"/>
              </a:rPr>
              <a:t>: 10.1109/MCOM.2013.6461195.</a:t>
            </a:r>
          </a:p>
          <a:p>
            <a:pPr marL="0" marR="0" algn="just">
              <a:lnSpc>
                <a:spcPct val="150000"/>
              </a:lnSpc>
            </a:pPr>
            <a:endParaRPr lang="en-US" sz="2000" dirty="0">
              <a:solidFill>
                <a:schemeClr val="bg1"/>
              </a:solidFill>
              <a:effectLst/>
              <a:latin typeface="Times New Roman" panose="02020603050405020304" pitchFamily="18" charset="0"/>
              <a:ea typeface="Times New Roman" panose="02020603050405020304" pitchFamily="18" charset="0"/>
            </a:endParaRPr>
          </a:p>
          <a:p>
            <a:pPr marL="0" marR="0" algn="just">
              <a:lnSpc>
                <a:spcPct val="150000"/>
              </a:lnSpc>
            </a:pPr>
            <a:r>
              <a:rPr lang="en-US" sz="2000" dirty="0">
                <a:solidFill>
                  <a:schemeClr val="bg1"/>
                </a:solidFill>
                <a:effectLst/>
                <a:latin typeface="Times New Roman" panose="02020603050405020304" pitchFamily="18" charset="0"/>
                <a:ea typeface="Times New Roman" panose="02020603050405020304" pitchFamily="18" charset="0"/>
              </a:rPr>
              <a:t>[2] Open Networking Foundation, </a:t>
            </a:r>
            <a:r>
              <a:rPr lang="en-US" sz="2000" i="1" dirty="0">
                <a:solidFill>
                  <a:schemeClr val="bg1"/>
                </a:solidFill>
                <a:effectLst/>
                <a:latin typeface="Times New Roman" panose="02020603050405020304" pitchFamily="18" charset="0"/>
                <a:ea typeface="Times New Roman" panose="02020603050405020304" pitchFamily="18" charset="0"/>
              </a:rPr>
              <a:t>Software-Defined Networking: The New Norm for Networks</a:t>
            </a:r>
            <a:r>
              <a:rPr lang="en-US" sz="2000" dirty="0">
                <a:solidFill>
                  <a:schemeClr val="bg1"/>
                </a:solidFill>
                <a:effectLst/>
                <a:latin typeface="Times New Roman" panose="02020603050405020304" pitchFamily="18" charset="0"/>
                <a:ea typeface="Times New Roman" panose="02020603050405020304" pitchFamily="18" charset="0"/>
              </a:rPr>
              <a:t>, 2012. [Online]. Available: </a:t>
            </a:r>
            <a:r>
              <a:rPr lang="en-US" sz="2000" dirty="0">
                <a:solidFill>
                  <a:schemeClr val="bg1"/>
                </a:solidFill>
                <a:effectLst/>
                <a:latin typeface="Times New Roman" panose="02020603050405020304" pitchFamily="18" charset="0"/>
                <a:ea typeface="Times New Roman" panose="02020603050405020304" pitchFamily="18" charset="0"/>
                <a:hlinkClick r:id="rId3"/>
              </a:rPr>
              <a:t>https://opennetworking.org/sdn-resources/sdn-definition</a:t>
            </a:r>
            <a:endParaRPr lang="en-US" sz="2000" dirty="0">
              <a:solidFill>
                <a:schemeClr val="bg1"/>
              </a:solidFill>
              <a:effectLst/>
              <a:latin typeface="Times New Roman" panose="02020603050405020304" pitchFamily="18" charset="0"/>
              <a:ea typeface="Times New Roman" panose="02020603050405020304" pitchFamily="18" charset="0"/>
            </a:endParaRPr>
          </a:p>
          <a:p>
            <a:pPr marL="0" marR="0" algn="just">
              <a:lnSpc>
                <a:spcPct val="150000"/>
              </a:lnSpc>
            </a:pPr>
            <a:endParaRPr lang="en-US" sz="2000" dirty="0">
              <a:solidFill>
                <a:schemeClr val="bg1"/>
              </a:solidFill>
              <a:effectLst/>
              <a:latin typeface="Times New Roman" panose="02020603050405020304" pitchFamily="18" charset="0"/>
              <a:ea typeface="Times New Roman" panose="02020603050405020304" pitchFamily="18" charset="0"/>
            </a:endParaRPr>
          </a:p>
          <a:p>
            <a:pPr marL="0" marR="0" algn="just">
              <a:lnSpc>
                <a:spcPct val="150000"/>
              </a:lnSpc>
            </a:pPr>
            <a:r>
              <a:rPr lang="en-US" sz="2000" dirty="0">
                <a:solidFill>
                  <a:schemeClr val="bg1"/>
                </a:solidFill>
                <a:effectLst/>
                <a:latin typeface="Times New Roman" panose="02020603050405020304" pitchFamily="18" charset="0"/>
                <a:ea typeface="Times New Roman" panose="02020603050405020304" pitchFamily="18" charset="0"/>
              </a:rPr>
              <a:t>[3] T. Benson, A. </a:t>
            </a:r>
            <a:r>
              <a:rPr lang="en-US" sz="2000" dirty="0" err="1">
                <a:solidFill>
                  <a:schemeClr val="bg1"/>
                </a:solidFill>
                <a:effectLst/>
                <a:latin typeface="Times New Roman" panose="02020603050405020304" pitchFamily="18" charset="0"/>
                <a:ea typeface="Times New Roman" panose="02020603050405020304" pitchFamily="18" charset="0"/>
              </a:rPr>
              <a:t>Akella</a:t>
            </a:r>
            <a:r>
              <a:rPr lang="en-US" sz="2000" dirty="0">
                <a:solidFill>
                  <a:schemeClr val="bg1"/>
                </a:solidFill>
                <a:effectLst/>
                <a:latin typeface="Times New Roman" panose="02020603050405020304" pitchFamily="18" charset="0"/>
                <a:ea typeface="Times New Roman" panose="02020603050405020304" pitchFamily="18" charset="0"/>
              </a:rPr>
              <a:t>, and D. A. </a:t>
            </a:r>
            <a:r>
              <a:rPr lang="en-US" sz="2000" dirty="0" err="1">
                <a:solidFill>
                  <a:schemeClr val="bg1"/>
                </a:solidFill>
                <a:effectLst/>
                <a:latin typeface="Times New Roman" panose="02020603050405020304" pitchFamily="18" charset="0"/>
                <a:ea typeface="Times New Roman" panose="02020603050405020304" pitchFamily="18" charset="0"/>
              </a:rPr>
              <a:t>Maltz</a:t>
            </a:r>
            <a:r>
              <a:rPr lang="en-US" sz="2000" dirty="0">
                <a:solidFill>
                  <a:schemeClr val="bg1"/>
                </a:solidFill>
                <a:effectLst/>
                <a:latin typeface="Times New Roman" panose="02020603050405020304" pitchFamily="18" charset="0"/>
                <a:ea typeface="Times New Roman" panose="02020603050405020304" pitchFamily="18" charset="0"/>
              </a:rPr>
              <a:t>, "Network traffic characteristics of data centers in the wild," </a:t>
            </a:r>
            <a:r>
              <a:rPr lang="en-US" sz="2000" i="1" dirty="0">
                <a:solidFill>
                  <a:schemeClr val="bg1"/>
                </a:solidFill>
                <a:effectLst/>
                <a:latin typeface="Times New Roman" panose="02020603050405020304" pitchFamily="18" charset="0"/>
                <a:ea typeface="Times New Roman" panose="02020603050405020304" pitchFamily="18" charset="0"/>
              </a:rPr>
              <a:t>Proceedings of the 10th ACM SIGCOMM Conference on Internet Measurement</a:t>
            </a:r>
            <a:r>
              <a:rPr lang="en-US" sz="2000" dirty="0">
                <a:solidFill>
                  <a:schemeClr val="bg1"/>
                </a:solidFill>
                <a:effectLst/>
                <a:latin typeface="Times New Roman" panose="02020603050405020304" pitchFamily="18" charset="0"/>
                <a:ea typeface="Times New Roman" panose="02020603050405020304" pitchFamily="18" charset="0"/>
              </a:rPr>
              <a:t>, Melbourne, Australia, 2010, pp. 267–280. </a:t>
            </a:r>
            <a:r>
              <a:rPr lang="en-US" sz="2000" dirty="0" err="1">
                <a:solidFill>
                  <a:schemeClr val="bg1"/>
                </a:solidFill>
                <a:effectLst/>
                <a:latin typeface="Times New Roman" panose="02020603050405020304" pitchFamily="18" charset="0"/>
                <a:ea typeface="Times New Roman" panose="02020603050405020304" pitchFamily="18" charset="0"/>
              </a:rPr>
              <a:t>doi</a:t>
            </a:r>
            <a:r>
              <a:rPr lang="en-US" sz="2000" dirty="0">
                <a:solidFill>
                  <a:schemeClr val="bg1"/>
                </a:solidFill>
                <a:effectLst/>
                <a:latin typeface="Times New Roman" panose="02020603050405020304" pitchFamily="18" charset="0"/>
                <a:ea typeface="Times New Roman" panose="02020603050405020304" pitchFamily="18" charset="0"/>
              </a:rPr>
              <a:t>: 10.1145/1879141.1879175.</a:t>
            </a:r>
          </a:p>
          <a:p>
            <a:pPr marL="0" marR="0" algn="just">
              <a:lnSpc>
                <a:spcPct val="150000"/>
              </a:lnSpc>
            </a:pPr>
            <a:endParaRPr lang="en-US" sz="2000" dirty="0">
              <a:solidFill>
                <a:schemeClr val="bg1"/>
              </a:solidFill>
              <a:effectLst/>
              <a:latin typeface="Times New Roman" panose="02020603050405020304" pitchFamily="18" charset="0"/>
              <a:ea typeface="Times New Roman" panose="02020603050405020304" pitchFamily="18" charset="0"/>
            </a:endParaRPr>
          </a:p>
          <a:p>
            <a:pPr marL="0" marR="0" algn="just">
              <a:lnSpc>
                <a:spcPct val="150000"/>
              </a:lnSpc>
            </a:pPr>
            <a:r>
              <a:rPr lang="en-US" sz="2000" dirty="0">
                <a:solidFill>
                  <a:schemeClr val="bg1"/>
                </a:solidFill>
                <a:effectLst/>
                <a:latin typeface="Times New Roman" panose="02020603050405020304" pitchFamily="18" charset="0"/>
                <a:ea typeface="Times New Roman" panose="02020603050405020304" pitchFamily="18" charset="0"/>
              </a:rPr>
              <a:t>[4] A. </a:t>
            </a:r>
            <a:r>
              <a:rPr lang="en-US" sz="2000" dirty="0" err="1">
                <a:solidFill>
                  <a:schemeClr val="bg1"/>
                </a:solidFill>
                <a:effectLst/>
                <a:latin typeface="Times New Roman" panose="02020603050405020304" pitchFamily="18" charset="0"/>
                <a:ea typeface="Times New Roman" panose="02020603050405020304" pitchFamily="18" charset="0"/>
              </a:rPr>
              <a:t>Shalimov</a:t>
            </a:r>
            <a:r>
              <a:rPr lang="en-US" sz="2000" dirty="0">
                <a:solidFill>
                  <a:schemeClr val="bg1"/>
                </a:solidFill>
                <a:effectLst/>
                <a:latin typeface="Times New Roman" panose="02020603050405020304" pitchFamily="18" charset="0"/>
                <a:ea typeface="Times New Roman" panose="02020603050405020304" pitchFamily="18" charset="0"/>
              </a:rPr>
              <a:t>, D. </a:t>
            </a:r>
            <a:r>
              <a:rPr lang="en-US" sz="2000" dirty="0" err="1">
                <a:solidFill>
                  <a:schemeClr val="bg1"/>
                </a:solidFill>
                <a:effectLst/>
                <a:latin typeface="Times New Roman" panose="02020603050405020304" pitchFamily="18" charset="0"/>
                <a:ea typeface="Times New Roman" panose="02020603050405020304" pitchFamily="18" charset="0"/>
              </a:rPr>
              <a:t>Zimarina</a:t>
            </a:r>
            <a:r>
              <a:rPr lang="en-US" sz="2000" dirty="0">
                <a:solidFill>
                  <a:schemeClr val="bg1"/>
                </a:solidFill>
                <a:effectLst/>
                <a:latin typeface="Times New Roman" panose="02020603050405020304" pitchFamily="18" charset="0"/>
                <a:ea typeface="Times New Roman" panose="02020603050405020304" pitchFamily="18" charset="0"/>
              </a:rPr>
              <a:t>, A. </a:t>
            </a:r>
            <a:r>
              <a:rPr lang="en-US" sz="2000" dirty="0" err="1">
                <a:solidFill>
                  <a:schemeClr val="bg1"/>
                </a:solidFill>
                <a:effectLst/>
                <a:latin typeface="Times New Roman" panose="02020603050405020304" pitchFamily="18" charset="0"/>
                <a:ea typeface="Times New Roman" panose="02020603050405020304" pitchFamily="18" charset="0"/>
              </a:rPr>
              <a:t>Zuikov</a:t>
            </a:r>
            <a:r>
              <a:rPr lang="en-US" sz="2000" dirty="0">
                <a:solidFill>
                  <a:schemeClr val="bg1"/>
                </a:solidFill>
                <a:effectLst/>
                <a:latin typeface="Times New Roman" panose="02020603050405020304" pitchFamily="18" charset="0"/>
                <a:ea typeface="Times New Roman" panose="02020603050405020304" pitchFamily="18" charset="0"/>
              </a:rPr>
              <a:t>, V. </a:t>
            </a:r>
            <a:r>
              <a:rPr lang="en-US" sz="2000" dirty="0" err="1">
                <a:solidFill>
                  <a:schemeClr val="bg1"/>
                </a:solidFill>
                <a:effectLst/>
                <a:latin typeface="Times New Roman" panose="02020603050405020304" pitchFamily="18" charset="0"/>
                <a:ea typeface="Times New Roman" panose="02020603050405020304" pitchFamily="18" charset="0"/>
              </a:rPr>
              <a:t>Pashkov</a:t>
            </a:r>
            <a:r>
              <a:rPr lang="en-US" sz="2000" dirty="0">
                <a:solidFill>
                  <a:schemeClr val="bg1"/>
                </a:solidFill>
                <a:effectLst/>
                <a:latin typeface="Times New Roman" panose="02020603050405020304" pitchFamily="18" charset="0"/>
                <a:ea typeface="Times New Roman" panose="02020603050405020304" pitchFamily="18" charset="0"/>
              </a:rPr>
              <a:t>, and R. </a:t>
            </a:r>
            <a:r>
              <a:rPr lang="en-US" sz="2000" dirty="0" err="1">
                <a:solidFill>
                  <a:schemeClr val="bg1"/>
                </a:solidFill>
                <a:effectLst/>
                <a:latin typeface="Times New Roman" panose="02020603050405020304" pitchFamily="18" charset="0"/>
                <a:ea typeface="Times New Roman" panose="02020603050405020304" pitchFamily="18" charset="0"/>
              </a:rPr>
              <a:t>Smeliansky</a:t>
            </a:r>
            <a:r>
              <a:rPr lang="en-US" sz="2000" dirty="0">
                <a:solidFill>
                  <a:schemeClr val="bg1"/>
                </a:solidFill>
                <a:effectLst/>
                <a:latin typeface="Times New Roman" panose="02020603050405020304" pitchFamily="18" charset="0"/>
                <a:ea typeface="Times New Roman" panose="02020603050405020304" pitchFamily="18" charset="0"/>
              </a:rPr>
              <a:t>, "Advanced study of OpenFlow-based Software-Defined Networks," in </a:t>
            </a:r>
            <a:r>
              <a:rPr lang="en-US" sz="2000" i="1" dirty="0">
                <a:solidFill>
                  <a:schemeClr val="bg1"/>
                </a:solidFill>
                <a:effectLst/>
                <a:latin typeface="Times New Roman" panose="02020603050405020304" pitchFamily="18" charset="0"/>
                <a:ea typeface="Times New Roman" panose="02020603050405020304" pitchFamily="18" charset="0"/>
              </a:rPr>
              <a:t>Proceedings of the 9th Central and Eastern European Software Engineering Conference in Russia (CEE-SECR '13)</a:t>
            </a:r>
            <a:r>
              <a:rPr lang="en-US" sz="2000" dirty="0">
                <a:solidFill>
                  <a:schemeClr val="bg1"/>
                </a:solidFill>
                <a:effectLst/>
                <a:latin typeface="Times New Roman" panose="02020603050405020304" pitchFamily="18" charset="0"/>
                <a:ea typeface="Times New Roman" panose="02020603050405020304" pitchFamily="18" charset="0"/>
              </a:rPr>
              <a:t>, Moscow, Russia, 2013, pp. 1–6. </a:t>
            </a:r>
            <a:r>
              <a:rPr lang="en-US" sz="2000" dirty="0" err="1">
                <a:solidFill>
                  <a:schemeClr val="bg1"/>
                </a:solidFill>
                <a:effectLst/>
                <a:latin typeface="Times New Roman" panose="02020603050405020304" pitchFamily="18" charset="0"/>
                <a:ea typeface="Times New Roman" panose="02020603050405020304" pitchFamily="18" charset="0"/>
              </a:rPr>
              <a:t>doi</a:t>
            </a:r>
            <a:r>
              <a:rPr lang="en-US" sz="2000" dirty="0">
                <a:solidFill>
                  <a:schemeClr val="bg1"/>
                </a:solidFill>
                <a:effectLst/>
                <a:latin typeface="Times New Roman" panose="02020603050405020304" pitchFamily="18" charset="0"/>
                <a:ea typeface="Times New Roman" panose="02020603050405020304" pitchFamily="18" charset="0"/>
              </a:rPr>
              <a:t>: 10.1145/2556610.2556627.</a:t>
            </a:r>
          </a:p>
        </p:txBody>
      </p:sp>
    </p:spTree>
    <p:extLst>
      <p:ext uri="{BB962C8B-B14F-4D97-AF65-F5344CB8AC3E}">
        <p14:creationId xmlns:p14="http://schemas.microsoft.com/office/powerpoint/2010/main" val="3450085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9151A">
              <a:alpha val="80000"/>
            </a:srgbClr>
          </a:solidFill>
          <a:ln/>
        </p:spPr>
      </p:sp>
      <p:sp>
        <p:nvSpPr>
          <p:cNvPr id="6" name="Text 2"/>
          <p:cNvSpPr/>
          <p:nvPr/>
        </p:nvSpPr>
        <p:spPr>
          <a:xfrm>
            <a:off x="857131" y="2587228"/>
            <a:ext cx="12916138" cy="2295882"/>
          </a:xfrm>
          <a:prstGeom prst="rect">
            <a:avLst/>
          </a:prstGeom>
          <a:noFill/>
          <a:ln/>
        </p:spPr>
        <p:txBody>
          <a:bodyPr wrap="none" lIns="0" tIns="0" rIns="0" bIns="0" rtlCol="0" anchor="t"/>
          <a:lstStyle/>
          <a:p>
            <a:pPr marL="0" indent="0" algn="ctr">
              <a:lnSpc>
                <a:spcPts val="18050"/>
              </a:lnSpc>
              <a:buNone/>
            </a:pPr>
            <a:r>
              <a:rPr lang="en-US" sz="14450" b="1" dirty="0">
                <a:solidFill>
                  <a:srgbClr val="F5F0F0"/>
                </a:solidFill>
                <a:latin typeface="Asar" pitchFamily="34" charset="0"/>
                <a:ea typeface="Asar" pitchFamily="34" charset="-122"/>
                <a:cs typeface="Asar" pitchFamily="34" charset="-120"/>
              </a:rPr>
              <a:t>Thank you</a:t>
            </a:r>
            <a:endParaRPr lang="en-US" sz="14450" dirty="0"/>
          </a:p>
        </p:txBody>
      </p:sp>
      <p:sp>
        <p:nvSpPr>
          <p:cNvPr id="7" name="Text 3"/>
          <p:cNvSpPr/>
          <p:nvPr/>
        </p:nvSpPr>
        <p:spPr>
          <a:xfrm>
            <a:off x="857131" y="5250418"/>
            <a:ext cx="12916138" cy="391835"/>
          </a:xfrm>
          <a:prstGeom prst="rect">
            <a:avLst/>
          </a:prstGeom>
          <a:noFill/>
          <a:ln/>
        </p:spPr>
        <p:txBody>
          <a:bodyPr wrap="none" lIns="0" tIns="0" rIns="0" bIns="0" rtlCol="0" anchor="t"/>
          <a:lstStyle/>
          <a:p>
            <a:pPr marL="0" indent="0">
              <a:lnSpc>
                <a:spcPts val="3050"/>
              </a:lnSpc>
              <a:buNone/>
            </a:pP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3120" y="855833"/>
            <a:ext cx="6122551" cy="765215"/>
          </a:xfrm>
          <a:prstGeom prst="rect">
            <a:avLst/>
          </a:prstGeom>
          <a:noFill/>
          <a:ln/>
        </p:spPr>
        <p:txBody>
          <a:bodyPr wrap="none" lIns="0" tIns="0" rIns="0" bIns="0" rtlCol="0" anchor="t"/>
          <a:lstStyle/>
          <a:p>
            <a:pPr marL="0" indent="0">
              <a:lnSpc>
                <a:spcPts val="6000"/>
              </a:lnSpc>
              <a:buNone/>
            </a:pPr>
            <a:r>
              <a:rPr lang="en-US" sz="4800" dirty="0">
                <a:solidFill>
                  <a:srgbClr val="F5F0F0"/>
                </a:solidFill>
                <a:latin typeface="Asar" pitchFamily="34" charset="0"/>
                <a:ea typeface="Asar" pitchFamily="34" charset="-122"/>
                <a:cs typeface="Asar" pitchFamily="34" charset="-120"/>
              </a:rPr>
              <a:t>Objective</a:t>
            </a:r>
            <a:endParaRPr lang="en-US" sz="4800" dirty="0"/>
          </a:p>
        </p:txBody>
      </p:sp>
      <p:sp>
        <p:nvSpPr>
          <p:cNvPr id="6" name="Text 2"/>
          <p:cNvSpPr/>
          <p:nvPr/>
        </p:nvSpPr>
        <p:spPr>
          <a:xfrm>
            <a:off x="6539388" y="1693388"/>
            <a:ext cx="7464206" cy="6403477"/>
          </a:xfrm>
          <a:prstGeom prst="rect">
            <a:avLst/>
          </a:prstGeom>
          <a:noFill/>
          <a:ln/>
        </p:spPr>
        <p:txBody>
          <a:bodyPr wrap="square" lIns="0" tIns="0" rIns="0" bIns="0" rtlCol="0" anchor="t"/>
          <a:lstStyle/>
          <a:p>
            <a:pPr marL="342900" indent="-342900">
              <a:lnSpc>
                <a:spcPct val="150000"/>
              </a:lnSpc>
              <a:buSzPct val="100000"/>
              <a:buFont typeface="Arial" panose="020B0604020202020204" pitchFamily="34" charset="0"/>
              <a:buChar char="•"/>
            </a:pPr>
            <a:r>
              <a:rPr lang="en-US" sz="2800" dirty="0">
                <a:solidFill>
                  <a:srgbClr val="E2E6E9"/>
                </a:solidFill>
                <a:latin typeface="Asar" pitchFamily="34" charset="0"/>
                <a:ea typeface="Asar" pitchFamily="34" charset="-122"/>
                <a:cs typeface="Asar" pitchFamily="34" charset="-120"/>
              </a:rPr>
              <a:t>Design a secure campus network for IT department</a:t>
            </a:r>
          </a:p>
          <a:p>
            <a:pPr marL="342900" indent="-342900">
              <a:lnSpc>
                <a:spcPct val="150000"/>
              </a:lnSpc>
              <a:buSzPct val="100000"/>
              <a:buFont typeface="Arial" panose="020B0604020202020204" pitchFamily="34" charset="0"/>
              <a:buChar char="•"/>
            </a:pPr>
            <a:r>
              <a:rPr lang="en-US" sz="2800" dirty="0">
                <a:solidFill>
                  <a:srgbClr val="E2E6E9"/>
                </a:solidFill>
                <a:latin typeface="Asar" pitchFamily="34" charset="0"/>
                <a:ea typeface="Asar" pitchFamily="34" charset="-122"/>
                <a:cs typeface="Asar" pitchFamily="34" charset="-120"/>
              </a:rPr>
              <a:t>Apply SDN-inspired centralized architecture concept</a:t>
            </a:r>
          </a:p>
          <a:p>
            <a:pPr marL="342900" indent="-342900">
              <a:lnSpc>
                <a:spcPct val="150000"/>
              </a:lnSpc>
              <a:buSzPct val="100000"/>
              <a:buFont typeface="Arial" panose="020B0604020202020204" pitchFamily="34" charset="0"/>
              <a:buChar char="•"/>
            </a:pPr>
            <a:r>
              <a:rPr lang="en-US" sz="2800" dirty="0">
                <a:solidFill>
                  <a:srgbClr val="E2E6E9"/>
                </a:solidFill>
                <a:latin typeface="Asar" pitchFamily="34" charset="0"/>
                <a:ea typeface="Asar" pitchFamily="34" charset="-122"/>
                <a:cs typeface="Asar" pitchFamily="34" charset="-120"/>
              </a:rPr>
              <a:t>Implement VLAN segmentation</a:t>
            </a:r>
          </a:p>
          <a:p>
            <a:pPr marL="342900" indent="-342900">
              <a:lnSpc>
                <a:spcPct val="150000"/>
              </a:lnSpc>
              <a:buSzPct val="100000"/>
              <a:buFont typeface="Arial" panose="020B0604020202020204" pitchFamily="34" charset="0"/>
              <a:buChar char="•"/>
            </a:pPr>
            <a:r>
              <a:rPr lang="en-US" sz="2800" dirty="0">
                <a:solidFill>
                  <a:srgbClr val="E2E6E9"/>
                </a:solidFill>
                <a:latin typeface="Asar" pitchFamily="34" charset="0"/>
                <a:ea typeface="Asar" pitchFamily="34" charset="-122"/>
                <a:cs typeface="Asar" pitchFamily="34" charset="-120"/>
              </a:rPr>
              <a:t> Enable inter-VLAN communication using RIP</a:t>
            </a:r>
          </a:p>
          <a:p>
            <a:pPr marL="342900" indent="-342900">
              <a:lnSpc>
                <a:spcPct val="150000"/>
              </a:lnSpc>
              <a:buSzPct val="100000"/>
              <a:buFont typeface="Arial" panose="020B0604020202020204" pitchFamily="34" charset="0"/>
              <a:buChar char="•"/>
            </a:pPr>
            <a:r>
              <a:rPr lang="en-US" sz="2800" dirty="0">
                <a:solidFill>
                  <a:srgbClr val="E2E6E9"/>
                </a:solidFill>
                <a:latin typeface="Asar" pitchFamily="34" charset="0"/>
                <a:ea typeface="Asar" pitchFamily="34" charset="-122"/>
                <a:cs typeface="Asar" pitchFamily="34" charset="-120"/>
              </a:rPr>
              <a:t> Simulate and verify connectivity using Cisco Packet Tracer</a:t>
            </a:r>
          </a:p>
          <a:p>
            <a:pPr marL="342900" indent="-342900">
              <a:lnSpc>
                <a:spcPct val="150000"/>
              </a:lnSpc>
              <a:buSzPct val="100000"/>
              <a:buChar char="•"/>
            </a:pPr>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11208774" y="0"/>
            <a:ext cx="3421626" cy="8229600"/>
          </a:xfrm>
          <a:prstGeom prst="rect">
            <a:avLst/>
          </a:prstGeom>
        </p:spPr>
      </p:pic>
      <p:sp>
        <p:nvSpPr>
          <p:cNvPr id="5" name="Text 1"/>
          <p:cNvSpPr/>
          <p:nvPr/>
        </p:nvSpPr>
        <p:spPr>
          <a:xfrm>
            <a:off x="495796" y="414625"/>
            <a:ext cx="6122551" cy="765215"/>
          </a:xfrm>
          <a:prstGeom prst="rect">
            <a:avLst/>
          </a:prstGeom>
          <a:noFill/>
          <a:ln/>
        </p:spPr>
        <p:txBody>
          <a:bodyPr wrap="none" lIns="0" tIns="0" rIns="0" bIns="0" rtlCol="0" anchor="t"/>
          <a:lstStyle/>
          <a:p>
            <a:pPr marL="0" indent="0">
              <a:lnSpc>
                <a:spcPts val="6000"/>
              </a:lnSpc>
              <a:buNone/>
            </a:pPr>
            <a:r>
              <a:rPr lang="en-US" sz="4800" dirty="0">
                <a:solidFill>
                  <a:srgbClr val="F5F0F0"/>
                </a:solidFill>
                <a:latin typeface="Asar" pitchFamily="34" charset="0"/>
                <a:ea typeface="Asar" pitchFamily="34" charset="-122"/>
                <a:cs typeface="Asar" pitchFamily="34" charset="-120"/>
              </a:rPr>
              <a:t>Abstract</a:t>
            </a:r>
            <a:endParaRPr lang="en-US" sz="4800" dirty="0"/>
          </a:p>
        </p:txBody>
      </p:sp>
      <p:sp>
        <p:nvSpPr>
          <p:cNvPr id="6" name="Text 2"/>
          <p:cNvSpPr/>
          <p:nvPr/>
        </p:nvSpPr>
        <p:spPr>
          <a:xfrm>
            <a:off x="690349" y="1594465"/>
            <a:ext cx="9828076" cy="6023076"/>
          </a:xfrm>
          <a:prstGeom prst="rect">
            <a:avLst/>
          </a:prstGeom>
          <a:noFill/>
          <a:ln/>
        </p:spPr>
        <p:txBody>
          <a:bodyPr wrap="square" lIns="0" tIns="0" rIns="0" bIns="0" rtlCol="0" anchor="t"/>
          <a:lstStyle/>
          <a:p>
            <a:pPr marL="0" indent="0" algn="just">
              <a:lnSpc>
                <a:spcPct val="150000"/>
              </a:lnSpc>
              <a:buNone/>
            </a:pPr>
            <a:r>
              <a:rPr lang="en-US" sz="2400" dirty="0">
                <a:solidFill>
                  <a:srgbClr val="E2E6E9"/>
                </a:solidFill>
                <a:latin typeface="Asar" pitchFamily="34" charset="0"/>
                <a:ea typeface="Asar" pitchFamily="34" charset="-122"/>
                <a:cs typeface="Asar" pitchFamily="34" charset="-120"/>
              </a:rPr>
              <a:t>This project presents a secure campus network topology for the IT department. Designed and simulated using Cisco Packet Tracer, inspired by Software Defined Networking (SDN) architectural concepts. The network includes multiple IT labs, administrative offices, and a conference hall, all segmented using VLANs and interconnected through Router-on-a-Stick configuration with RIP as the dynamic routing protocol. The design demonstrates centralized monitoring, secure subnet isolation, and verified inter-department communication using ICMP testing. This work focuses only on network design and simulation, without real-world SDN controller implementation.</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84904" y="476"/>
            <a:ext cx="14260592" cy="8228528"/>
          </a:xfrm>
          <a:prstGeom prst="rect">
            <a:avLst/>
          </a:prstGeom>
        </p:spPr>
      </p:pic>
      <p:sp>
        <p:nvSpPr>
          <p:cNvPr id="3" name="Shape 0"/>
          <p:cNvSpPr/>
          <p:nvPr/>
        </p:nvSpPr>
        <p:spPr>
          <a:xfrm>
            <a:off x="184904" y="476"/>
            <a:ext cx="14260592" cy="8228528"/>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184904" y="476"/>
            <a:ext cx="3944969" cy="8228528"/>
          </a:xfrm>
          <a:prstGeom prst="rect">
            <a:avLst/>
          </a:prstGeom>
        </p:spPr>
      </p:pic>
      <p:sp>
        <p:nvSpPr>
          <p:cNvPr id="5" name="Text 1"/>
          <p:cNvSpPr/>
          <p:nvPr/>
        </p:nvSpPr>
        <p:spPr>
          <a:xfrm>
            <a:off x="4533950" y="561618"/>
            <a:ext cx="5966579" cy="745688"/>
          </a:xfrm>
          <a:prstGeom prst="rect">
            <a:avLst/>
          </a:prstGeom>
          <a:noFill/>
          <a:ln/>
        </p:spPr>
        <p:txBody>
          <a:bodyPr wrap="none" lIns="0" tIns="0" rIns="0" bIns="0" rtlCol="0" anchor="t"/>
          <a:lstStyle/>
          <a:p>
            <a:pPr marL="0" indent="0">
              <a:lnSpc>
                <a:spcPts val="5850"/>
              </a:lnSpc>
              <a:buNone/>
            </a:pPr>
            <a:r>
              <a:rPr lang="en-US" sz="4650" dirty="0">
                <a:solidFill>
                  <a:srgbClr val="F5F0F0"/>
                </a:solidFill>
                <a:latin typeface="Asar" pitchFamily="34" charset="0"/>
                <a:ea typeface="Asar" pitchFamily="34" charset="-122"/>
                <a:cs typeface="Asar" pitchFamily="34" charset="-120"/>
              </a:rPr>
              <a:t>Literature Survey</a:t>
            </a:r>
            <a:endParaRPr lang="en-US" sz="4650" dirty="0"/>
          </a:p>
        </p:txBody>
      </p:sp>
      <p:sp>
        <p:nvSpPr>
          <p:cNvPr id="7" name="Text 3"/>
          <p:cNvSpPr/>
          <p:nvPr/>
        </p:nvSpPr>
        <p:spPr>
          <a:xfrm>
            <a:off x="6367820" y="2792730"/>
            <a:ext cx="7242334" cy="381952"/>
          </a:xfrm>
          <a:prstGeom prst="rect">
            <a:avLst/>
          </a:prstGeom>
          <a:noFill/>
          <a:ln/>
        </p:spPr>
        <p:txBody>
          <a:bodyPr wrap="none" lIns="0" tIns="0" rIns="0" bIns="0" rtlCol="0" anchor="t"/>
          <a:lstStyle/>
          <a:p>
            <a:pPr marL="0" indent="0">
              <a:lnSpc>
                <a:spcPts val="3000"/>
              </a:lnSpc>
              <a:buNone/>
            </a:pPr>
            <a:r>
              <a:rPr lang="en-US" sz="1850" dirty="0">
                <a:solidFill>
                  <a:srgbClr val="E2E6E9"/>
                </a:solidFill>
                <a:latin typeface="Asar" pitchFamily="34" charset="0"/>
                <a:ea typeface="Asar" pitchFamily="34" charset="-122"/>
                <a:cs typeface="Asar" pitchFamily="34" charset="-120"/>
              </a:rPr>
              <a:t>      </a:t>
            </a:r>
            <a:endParaRPr lang="en-US" sz="1850" dirty="0"/>
          </a:p>
        </p:txBody>
      </p:sp>
      <p:sp>
        <p:nvSpPr>
          <p:cNvPr id="8" name="Text 4"/>
          <p:cNvSpPr/>
          <p:nvPr/>
        </p:nvSpPr>
        <p:spPr>
          <a:xfrm>
            <a:off x="6367820" y="3443168"/>
            <a:ext cx="7242334" cy="763905"/>
          </a:xfrm>
          <a:prstGeom prst="rect">
            <a:avLst/>
          </a:prstGeom>
          <a:noFill/>
          <a:ln/>
        </p:spPr>
        <p:txBody>
          <a:bodyPr wrap="square" lIns="0" tIns="0" rIns="0" bIns="0" rtlCol="0" anchor="t"/>
          <a:lstStyle/>
          <a:p>
            <a:pPr marL="0" indent="0">
              <a:lnSpc>
                <a:spcPts val="3000"/>
              </a:lnSpc>
              <a:buNone/>
            </a:pPr>
            <a:r>
              <a:rPr lang="en-US" sz="1850" dirty="0">
                <a:solidFill>
                  <a:srgbClr val="E2E6E9"/>
                </a:solidFill>
                <a:latin typeface="Asar" pitchFamily="34" charset="0"/>
                <a:ea typeface="Asar" pitchFamily="34" charset="-122"/>
                <a:cs typeface="Asar" pitchFamily="34" charset="-120"/>
              </a:rPr>
              <a:t>.</a:t>
            </a:r>
            <a:endParaRPr lang="en-US" sz="1850" dirty="0"/>
          </a:p>
        </p:txBody>
      </p:sp>
      <p:sp>
        <p:nvSpPr>
          <p:cNvPr id="9" name="Text 5"/>
          <p:cNvSpPr/>
          <p:nvPr/>
        </p:nvSpPr>
        <p:spPr>
          <a:xfrm>
            <a:off x="6749534" y="4475559"/>
            <a:ext cx="6860619" cy="763905"/>
          </a:xfrm>
          <a:prstGeom prst="rect">
            <a:avLst/>
          </a:prstGeom>
          <a:noFill/>
          <a:ln/>
        </p:spPr>
        <p:txBody>
          <a:bodyPr wrap="square" lIns="0" tIns="0" rIns="0" bIns="0" rtlCol="0" anchor="t"/>
          <a:lstStyle/>
          <a:p>
            <a:pPr marL="342900" indent="-342900" algn="l">
              <a:lnSpc>
                <a:spcPts val="3000"/>
              </a:lnSpc>
              <a:buSzPct val="100000"/>
              <a:buChar char="•"/>
            </a:pPr>
            <a:endParaRPr lang="en-US" sz="1850" dirty="0"/>
          </a:p>
        </p:txBody>
      </p:sp>
      <p:sp>
        <p:nvSpPr>
          <p:cNvPr id="10" name="Text 6"/>
          <p:cNvSpPr/>
          <p:nvPr/>
        </p:nvSpPr>
        <p:spPr>
          <a:xfrm>
            <a:off x="6367820" y="5507950"/>
            <a:ext cx="7242334" cy="381952"/>
          </a:xfrm>
          <a:prstGeom prst="rect">
            <a:avLst/>
          </a:prstGeom>
          <a:noFill/>
          <a:ln/>
        </p:spPr>
        <p:txBody>
          <a:bodyPr wrap="none" lIns="0" tIns="0" rIns="0" bIns="0" rtlCol="0" anchor="t"/>
          <a:lstStyle/>
          <a:p>
            <a:pPr marL="0" indent="0">
              <a:lnSpc>
                <a:spcPts val="3000"/>
              </a:lnSpc>
              <a:buNone/>
            </a:pPr>
            <a:endParaRPr lang="en-US" sz="1850" dirty="0"/>
          </a:p>
        </p:txBody>
      </p:sp>
      <p:sp>
        <p:nvSpPr>
          <p:cNvPr id="11" name="Text 7"/>
          <p:cNvSpPr/>
          <p:nvPr/>
        </p:nvSpPr>
        <p:spPr>
          <a:xfrm>
            <a:off x="6367820" y="6158389"/>
            <a:ext cx="7242334" cy="763905"/>
          </a:xfrm>
          <a:prstGeom prst="rect">
            <a:avLst/>
          </a:prstGeom>
          <a:noFill/>
          <a:ln/>
        </p:spPr>
        <p:txBody>
          <a:bodyPr wrap="square" lIns="0" tIns="0" rIns="0" bIns="0" rtlCol="0" anchor="t"/>
          <a:lstStyle/>
          <a:p>
            <a:pPr marL="0" indent="0">
              <a:lnSpc>
                <a:spcPts val="3000"/>
              </a:lnSpc>
              <a:buNone/>
            </a:pPr>
            <a:endParaRPr lang="en-US" sz="1850" dirty="0"/>
          </a:p>
        </p:txBody>
      </p:sp>
      <p:sp>
        <p:nvSpPr>
          <p:cNvPr id="12" name="Text 8"/>
          <p:cNvSpPr/>
          <p:nvPr/>
        </p:nvSpPr>
        <p:spPr>
          <a:xfrm>
            <a:off x="6367820" y="7190780"/>
            <a:ext cx="7242334" cy="381952"/>
          </a:xfrm>
          <a:prstGeom prst="rect">
            <a:avLst/>
          </a:prstGeom>
          <a:noFill/>
          <a:ln/>
        </p:spPr>
        <p:txBody>
          <a:bodyPr wrap="none" lIns="0" tIns="0" rIns="0" bIns="0" rtlCol="0" anchor="t"/>
          <a:lstStyle/>
          <a:p>
            <a:pPr marL="0" indent="0">
              <a:lnSpc>
                <a:spcPts val="3000"/>
              </a:lnSpc>
              <a:buNone/>
            </a:pPr>
            <a:r>
              <a:rPr lang="en-US" sz="1850" dirty="0">
                <a:solidFill>
                  <a:srgbClr val="E2E6E9"/>
                </a:solidFill>
                <a:latin typeface="Asar" pitchFamily="34" charset="0"/>
                <a:ea typeface="Asar" pitchFamily="34" charset="-122"/>
                <a:cs typeface="Asar" pitchFamily="34" charset="-120"/>
              </a:rPr>
              <a:t> </a:t>
            </a:r>
            <a:endParaRPr lang="en-US" sz="1850" dirty="0"/>
          </a:p>
        </p:txBody>
      </p:sp>
      <p:graphicFrame>
        <p:nvGraphicFramePr>
          <p:cNvPr id="16" name="Table 15">
            <a:extLst>
              <a:ext uri="{FF2B5EF4-FFF2-40B4-BE49-F238E27FC236}">
                <a16:creationId xmlns:a16="http://schemas.microsoft.com/office/drawing/2014/main" id="{A8BBE694-D664-4076-3353-3EF4E8806A74}"/>
              </a:ext>
            </a:extLst>
          </p:cNvPr>
          <p:cNvGraphicFramePr>
            <a:graphicFrameLocks noGrp="1"/>
          </p:cNvGraphicFramePr>
          <p:nvPr>
            <p:extLst>
              <p:ext uri="{D42A27DB-BD31-4B8C-83A1-F6EECF244321}">
                <p14:modId xmlns:p14="http://schemas.microsoft.com/office/powerpoint/2010/main" val="2627189573"/>
              </p:ext>
            </p:extLst>
          </p:nvPr>
        </p:nvGraphicFramePr>
        <p:xfrm>
          <a:off x="4410884" y="2608183"/>
          <a:ext cx="9753600" cy="4370453"/>
        </p:xfrm>
        <a:graphic>
          <a:graphicData uri="http://schemas.openxmlformats.org/drawingml/2006/table">
            <a:tbl>
              <a:tblPr firstRow="1" bandRow="1">
                <a:tableStyleId>{D7AC3CCA-C797-4891-BE02-D94E43425B78}</a:tableStyleId>
              </a:tblPr>
              <a:tblGrid>
                <a:gridCol w="2532870">
                  <a:extLst>
                    <a:ext uri="{9D8B030D-6E8A-4147-A177-3AD203B41FA5}">
                      <a16:colId xmlns:a16="http://schemas.microsoft.com/office/drawing/2014/main" val="3858323462"/>
                    </a:ext>
                  </a:extLst>
                </a:gridCol>
                <a:gridCol w="7220730">
                  <a:extLst>
                    <a:ext uri="{9D8B030D-6E8A-4147-A177-3AD203B41FA5}">
                      <a16:colId xmlns:a16="http://schemas.microsoft.com/office/drawing/2014/main" val="91162576"/>
                    </a:ext>
                  </a:extLst>
                </a:gridCol>
              </a:tblGrid>
              <a:tr h="895733">
                <a:tc>
                  <a:txBody>
                    <a:bodyPr/>
                    <a:lstStyle/>
                    <a:p>
                      <a:r>
                        <a:rPr lang="en-US" b="0" dirty="0">
                          <a:solidFill>
                            <a:schemeClr val="tx1"/>
                          </a:solidFill>
                        </a:rPr>
                        <a:t>Title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Asar" pitchFamily="34" charset="0"/>
                          <a:ea typeface="Asar" pitchFamily="34" charset="-122"/>
                          <a:cs typeface="Asar" pitchFamily="34" charset="-120"/>
                        </a:rPr>
                        <a:t>Campus Network Configuration, Monitoring and Data Flow Simulation using Cisco Packet Tracer</a:t>
                      </a:r>
                    </a:p>
                    <a:p>
                      <a:endParaRPr lang="en-US" dirty="0">
                        <a:solidFill>
                          <a:schemeClr val="tx1"/>
                        </a:solidFill>
                      </a:endParaRPr>
                    </a:p>
                  </a:txBody>
                  <a:tcPr/>
                </a:tc>
                <a:extLst>
                  <a:ext uri="{0D108BD9-81ED-4DB2-BD59-A6C34878D82A}">
                    <a16:rowId xmlns:a16="http://schemas.microsoft.com/office/drawing/2014/main" val="3829053492"/>
                  </a:ext>
                </a:extLst>
              </a:tr>
              <a:tr h="895733">
                <a:tc>
                  <a:txBody>
                    <a:bodyPr/>
                    <a:lstStyle/>
                    <a:p>
                      <a:r>
                        <a:rPr lang="en-US" dirty="0"/>
                        <a:t>Author :</a:t>
                      </a:r>
                    </a:p>
                  </a:txBody>
                  <a:tcPr/>
                </a:tc>
                <a:tc>
                  <a:txBody>
                    <a:bodyPr/>
                    <a:lstStyle/>
                    <a:p>
                      <a:r>
                        <a:rPr lang="en-US" sz="1800" dirty="0">
                          <a:solidFill>
                            <a:schemeClr val="tx1"/>
                          </a:solidFill>
                          <a:latin typeface="Asar" pitchFamily="34" charset="0"/>
                          <a:ea typeface="Asar" pitchFamily="34" charset="-122"/>
                          <a:cs typeface="Asar" pitchFamily="34" charset="-120"/>
                        </a:rPr>
                        <a:t>Shahadat </a:t>
                      </a:r>
                      <a:r>
                        <a:rPr lang="en-US" sz="1800" dirty="0" err="1">
                          <a:solidFill>
                            <a:schemeClr val="tx1"/>
                          </a:solidFill>
                          <a:latin typeface="Asar" pitchFamily="34" charset="0"/>
                          <a:ea typeface="Asar" pitchFamily="34" charset="-122"/>
                          <a:cs typeface="Asar" pitchFamily="34" charset="-120"/>
                        </a:rPr>
                        <a:t>Hoshen</a:t>
                      </a:r>
                      <a:r>
                        <a:rPr lang="en-US" sz="1800" dirty="0">
                          <a:solidFill>
                            <a:schemeClr val="tx1"/>
                          </a:solidFill>
                          <a:latin typeface="Asar" pitchFamily="34" charset="0"/>
                          <a:ea typeface="Asar" pitchFamily="34" charset="-122"/>
                          <a:cs typeface="Asar" pitchFamily="34" charset="-120"/>
                        </a:rPr>
                        <a:t> </a:t>
                      </a:r>
                      <a:r>
                        <a:rPr lang="en-US" sz="1800" dirty="0" err="1">
                          <a:solidFill>
                            <a:schemeClr val="tx1"/>
                          </a:solidFill>
                          <a:latin typeface="Asar" pitchFamily="34" charset="0"/>
                          <a:ea typeface="Asar" pitchFamily="34" charset="-122"/>
                          <a:cs typeface="Asar" pitchFamily="34" charset="-120"/>
                        </a:rPr>
                        <a:t>Moz</a:t>
                      </a:r>
                      <a:r>
                        <a:rPr lang="en-US" sz="1800" dirty="0">
                          <a:solidFill>
                            <a:schemeClr val="tx1"/>
                          </a:solidFill>
                          <a:latin typeface="Asar" pitchFamily="34" charset="0"/>
                          <a:ea typeface="Asar" pitchFamily="34" charset="-122"/>
                          <a:cs typeface="Asar" pitchFamily="34" charset="-120"/>
                        </a:rPr>
                        <a:t>, Md </a:t>
                      </a:r>
                      <a:r>
                        <a:rPr lang="en-US" sz="1800" dirty="0" err="1">
                          <a:solidFill>
                            <a:schemeClr val="tx1"/>
                          </a:solidFill>
                          <a:latin typeface="Asar" pitchFamily="34" charset="0"/>
                          <a:ea typeface="Asar" pitchFamily="34" charset="-122"/>
                          <a:cs typeface="Asar" pitchFamily="34" charset="-120"/>
                        </a:rPr>
                        <a:t>Apu</a:t>
                      </a:r>
                      <a:r>
                        <a:rPr lang="en-US" sz="1800" dirty="0">
                          <a:solidFill>
                            <a:schemeClr val="tx1"/>
                          </a:solidFill>
                          <a:latin typeface="Asar" pitchFamily="34" charset="0"/>
                          <a:ea typeface="Asar" pitchFamily="34" charset="-122"/>
                          <a:cs typeface="Asar" pitchFamily="34" charset="-120"/>
                        </a:rPr>
                        <a:t> Hosen</a:t>
                      </a:r>
                      <a:endParaRPr lang="en-US" b="1" dirty="0">
                        <a:solidFill>
                          <a:schemeClr val="tx1"/>
                        </a:solidFill>
                      </a:endParaRPr>
                    </a:p>
                  </a:txBody>
                  <a:tcPr/>
                </a:tc>
                <a:extLst>
                  <a:ext uri="{0D108BD9-81ED-4DB2-BD59-A6C34878D82A}">
                    <a16:rowId xmlns:a16="http://schemas.microsoft.com/office/drawing/2014/main" val="3218999855"/>
                  </a:ext>
                </a:extLst>
              </a:tr>
              <a:tr h="895733">
                <a:tc>
                  <a:txBody>
                    <a:bodyPr/>
                    <a:lstStyle/>
                    <a:p>
                      <a:r>
                        <a:rPr lang="en-US" dirty="0"/>
                        <a:t>Aim :</a:t>
                      </a:r>
                    </a:p>
                  </a:txBody>
                  <a:tcPr/>
                </a:tc>
                <a:tc>
                  <a:txBody>
                    <a:bodyPr/>
                    <a:lstStyle/>
                    <a:p>
                      <a:r>
                        <a:rPr lang="en-US" dirty="0">
                          <a:latin typeface="Asar" panose="020B0604020202020204" charset="0"/>
                          <a:cs typeface="Asar" panose="020B0604020202020204" charset="0"/>
                        </a:rPr>
                        <a:t>The key to communication is being digitalized every day, in order to keep up with technology everyone needs to update their skillset with it. A campus network is connected to us more because all are often a part of it. Everyone uses it most of the time for their daily activities on campus and also for educational purposes, depending on their needs. To ensure that data cannot be corrupted, it is crucial to make specific alterations to it. Integrity and reliability are key issues in all information switch difficulties in order to ensure safe and simple transfers among customers. </a:t>
                      </a:r>
                    </a:p>
                  </a:txBody>
                  <a:tcPr/>
                </a:tc>
                <a:extLst>
                  <a:ext uri="{0D108BD9-81ED-4DB2-BD59-A6C34878D82A}">
                    <a16:rowId xmlns:a16="http://schemas.microsoft.com/office/drawing/2014/main" val="4228032674"/>
                  </a:ext>
                </a:extLst>
              </a:tr>
            </a:tbl>
          </a:graphicData>
        </a:graphic>
      </p:graphicFrame>
    </p:spTree>
    <p:extLst>
      <p:ext uri="{BB962C8B-B14F-4D97-AF65-F5344CB8AC3E}">
        <p14:creationId xmlns:p14="http://schemas.microsoft.com/office/powerpoint/2010/main" val="1200719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84904" y="476"/>
            <a:ext cx="14260592" cy="8228528"/>
          </a:xfrm>
          <a:prstGeom prst="rect">
            <a:avLst/>
          </a:prstGeom>
        </p:spPr>
      </p:pic>
      <p:sp>
        <p:nvSpPr>
          <p:cNvPr id="3" name="Shape 0"/>
          <p:cNvSpPr/>
          <p:nvPr/>
        </p:nvSpPr>
        <p:spPr>
          <a:xfrm>
            <a:off x="184904" y="476"/>
            <a:ext cx="14260592" cy="8228528"/>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184904" y="476"/>
            <a:ext cx="3944969" cy="8228528"/>
          </a:xfrm>
          <a:prstGeom prst="rect">
            <a:avLst/>
          </a:prstGeom>
        </p:spPr>
      </p:pic>
      <p:sp>
        <p:nvSpPr>
          <p:cNvPr id="5" name="Text 1"/>
          <p:cNvSpPr/>
          <p:nvPr/>
        </p:nvSpPr>
        <p:spPr>
          <a:xfrm>
            <a:off x="4533950" y="561618"/>
            <a:ext cx="5966579" cy="745688"/>
          </a:xfrm>
          <a:prstGeom prst="rect">
            <a:avLst/>
          </a:prstGeom>
          <a:noFill/>
          <a:ln/>
        </p:spPr>
        <p:txBody>
          <a:bodyPr wrap="none" lIns="0" tIns="0" rIns="0" bIns="0" rtlCol="0" anchor="t"/>
          <a:lstStyle/>
          <a:p>
            <a:pPr marL="0" indent="0">
              <a:lnSpc>
                <a:spcPts val="5850"/>
              </a:lnSpc>
              <a:buNone/>
            </a:pPr>
            <a:r>
              <a:rPr lang="en-US" sz="4650" dirty="0">
                <a:solidFill>
                  <a:srgbClr val="F5F0F0"/>
                </a:solidFill>
                <a:latin typeface="Asar" pitchFamily="34" charset="0"/>
                <a:ea typeface="Asar" pitchFamily="34" charset="-122"/>
                <a:cs typeface="Asar" pitchFamily="34" charset="-120"/>
              </a:rPr>
              <a:t>Literature Survey</a:t>
            </a:r>
            <a:endParaRPr lang="en-US" sz="4650" dirty="0"/>
          </a:p>
        </p:txBody>
      </p:sp>
      <p:sp>
        <p:nvSpPr>
          <p:cNvPr id="7" name="Text 3"/>
          <p:cNvSpPr/>
          <p:nvPr/>
        </p:nvSpPr>
        <p:spPr>
          <a:xfrm>
            <a:off x="6367820" y="2792730"/>
            <a:ext cx="7242334" cy="381952"/>
          </a:xfrm>
          <a:prstGeom prst="rect">
            <a:avLst/>
          </a:prstGeom>
          <a:noFill/>
          <a:ln/>
        </p:spPr>
        <p:txBody>
          <a:bodyPr wrap="none" lIns="0" tIns="0" rIns="0" bIns="0" rtlCol="0" anchor="t"/>
          <a:lstStyle/>
          <a:p>
            <a:pPr marL="0" indent="0">
              <a:lnSpc>
                <a:spcPts val="3000"/>
              </a:lnSpc>
              <a:buNone/>
            </a:pPr>
            <a:r>
              <a:rPr lang="en-US" sz="1850" dirty="0">
                <a:solidFill>
                  <a:srgbClr val="E2E6E9"/>
                </a:solidFill>
                <a:latin typeface="Asar" pitchFamily="34" charset="0"/>
                <a:ea typeface="Asar" pitchFamily="34" charset="-122"/>
                <a:cs typeface="Asar" pitchFamily="34" charset="-120"/>
              </a:rPr>
              <a:t>      </a:t>
            </a:r>
            <a:endParaRPr lang="en-US" sz="1850" dirty="0"/>
          </a:p>
        </p:txBody>
      </p:sp>
      <p:sp>
        <p:nvSpPr>
          <p:cNvPr id="8" name="Text 4"/>
          <p:cNvSpPr/>
          <p:nvPr/>
        </p:nvSpPr>
        <p:spPr>
          <a:xfrm>
            <a:off x="6367820" y="3443168"/>
            <a:ext cx="7242334" cy="763905"/>
          </a:xfrm>
          <a:prstGeom prst="rect">
            <a:avLst/>
          </a:prstGeom>
          <a:noFill/>
          <a:ln/>
        </p:spPr>
        <p:txBody>
          <a:bodyPr wrap="square" lIns="0" tIns="0" rIns="0" bIns="0" rtlCol="0" anchor="t"/>
          <a:lstStyle/>
          <a:p>
            <a:pPr marL="0" indent="0">
              <a:lnSpc>
                <a:spcPts val="3000"/>
              </a:lnSpc>
              <a:buNone/>
            </a:pPr>
            <a:r>
              <a:rPr lang="en-US" sz="1850" dirty="0">
                <a:solidFill>
                  <a:srgbClr val="E2E6E9"/>
                </a:solidFill>
                <a:latin typeface="Asar" pitchFamily="34" charset="0"/>
                <a:ea typeface="Asar" pitchFamily="34" charset="-122"/>
                <a:cs typeface="Asar" pitchFamily="34" charset="-120"/>
              </a:rPr>
              <a:t>.</a:t>
            </a:r>
            <a:endParaRPr lang="en-US" sz="1850" dirty="0"/>
          </a:p>
        </p:txBody>
      </p:sp>
      <p:sp>
        <p:nvSpPr>
          <p:cNvPr id="9" name="Text 5"/>
          <p:cNvSpPr/>
          <p:nvPr/>
        </p:nvSpPr>
        <p:spPr>
          <a:xfrm>
            <a:off x="6749534" y="4475559"/>
            <a:ext cx="6860619" cy="763905"/>
          </a:xfrm>
          <a:prstGeom prst="rect">
            <a:avLst/>
          </a:prstGeom>
          <a:noFill/>
          <a:ln/>
        </p:spPr>
        <p:txBody>
          <a:bodyPr wrap="square" lIns="0" tIns="0" rIns="0" bIns="0" rtlCol="0" anchor="t"/>
          <a:lstStyle/>
          <a:p>
            <a:pPr marL="342900" indent="-342900" algn="l">
              <a:lnSpc>
                <a:spcPts val="3000"/>
              </a:lnSpc>
              <a:buSzPct val="100000"/>
              <a:buChar char="•"/>
            </a:pPr>
            <a:endParaRPr lang="en-US" sz="1850" dirty="0"/>
          </a:p>
        </p:txBody>
      </p:sp>
      <p:sp>
        <p:nvSpPr>
          <p:cNvPr id="10" name="Text 6"/>
          <p:cNvSpPr/>
          <p:nvPr/>
        </p:nvSpPr>
        <p:spPr>
          <a:xfrm>
            <a:off x="6367820" y="5507950"/>
            <a:ext cx="7242334" cy="381952"/>
          </a:xfrm>
          <a:prstGeom prst="rect">
            <a:avLst/>
          </a:prstGeom>
          <a:noFill/>
          <a:ln/>
        </p:spPr>
        <p:txBody>
          <a:bodyPr wrap="none" lIns="0" tIns="0" rIns="0" bIns="0" rtlCol="0" anchor="t"/>
          <a:lstStyle/>
          <a:p>
            <a:pPr marL="0" indent="0">
              <a:lnSpc>
                <a:spcPts val="3000"/>
              </a:lnSpc>
              <a:buNone/>
            </a:pPr>
            <a:endParaRPr lang="en-US" sz="1850" dirty="0"/>
          </a:p>
        </p:txBody>
      </p:sp>
      <p:sp>
        <p:nvSpPr>
          <p:cNvPr id="11" name="Text 7"/>
          <p:cNvSpPr/>
          <p:nvPr/>
        </p:nvSpPr>
        <p:spPr>
          <a:xfrm>
            <a:off x="6367820" y="6158389"/>
            <a:ext cx="7242334" cy="763905"/>
          </a:xfrm>
          <a:prstGeom prst="rect">
            <a:avLst/>
          </a:prstGeom>
          <a:noFill/>
          <a:ln/>
        </p:spPr>
        <p:txBody>
          <a:bodyPr wrap="square" lIns="0" tIns="0" rIns="0" bIns="0" rtlCol="0" anchor="t"/>
          <a:lstStyle/>
          <a:p>
            <a:pPr marL="0" indent="0">
              <a:lnSpc>
                <a:spcPts val="3000"/>
              </a:lnSpc>
              <a:buNone/>
            </a:pPr>
            <a:endParaRPr lang="en-US" sz="1850" dirty="0"/>
          </a:p>
        </p:txBody>
      </p:sp>
      <p:sp>
        <p:nvSpPr>
          <p:cNvPr id="12" name="Text 8"/>
          <p:cNvSpPr/>
          <p:nvPr/>
        </p:nvSpPr>
        <p:spPr>
          <a:xfrm>
            <a:off x="6367820" y="7190780"/>
            <a:ext cx="7242334" cy="381952"/>
          </a:xfrm>
          <a:prstGeom prst="rect">
            <a:avLst/>
          </a:prstGeom>
          <a:noFill/>
          <a:ln/>
        </p:spPr>
        <p:txBody>
          <a:bodyPr wrap="none" lIns="0" tIns="0" rIns="0" bIns="0" rtlCol="0" anchor="t"/>
          <a:lstStyle/>
          <a:p>
            <a:pPr marL="0" indent="0">
              <a:lnSpc>
                <a:spcPts val="3000"/>
              </a:lnSpc>
              <a:buNone/>
            </a:pPr>
            <a:r>
              <a:rPr lang="en-US" sz="1850" dirty="0">
                <a:solidFill>
                  <a:srgbClr val="E2E6E9"/>
                </a:solidFill>
                <a:latin typeface="Asar" pitchFamily="34" charset="0"/>
                <a:ea typeface="Asar" pitchFamily="34" charset="-122"/>
                <a:cs typeface="Asar" pitchFamily="34" charset="-120"/>
              </a:rPr>
              <a:t> </a:t>
            </a:r>
            <a:endParaRPr lang="en-US" sz="1850" dirty="0"/>
          </a:p>
        </p:txBody>
      </p:sp>
      <p:graphicFrame>
        <p:nvGraphicFramePr>
          <p:cNvPr id="16" name="Table 15">
            <a:extLst>
              <a:ext uri="{FF2B5EF4-FFF2-40B4-BE49-F238E27FC236}">
                <a16:creationId xmlns:a16="http://schemas.microsoft.com/office/drawing/2014/main" id="{A8BBE694-D664-4076-3353-3EF4E8806A74}"/>
              </a:ext>
            </a:extLst>
          </p:cNvPr>
          <p:cNvGraphicFramePr>
            <a:graphicFrameLocks noGrp="1"/>
          </p:cNvGraphicFramePr>
          <p:nvPr>
            <p:extLst>
              <p:ext uri="{D42A27DB-BD31-4B8C-83A1-F6EECF244321}">
                <p14:modId xmlns:p14="http://schemas.microsoft.com/office/powerpoint/2010/main" val="2327653402"/>
              </p:ext>
            </p:extLst>
          </p:nvPr>
        </p:nvGraphicFramePr>
        <p:xfrm>
          <a:off x="4410884" y="2608183"/>
          <a:ext cx="9753600" cy="4370453"/>
        </p:xfrm>
        <a:graphic>
          <a:graphicData uri="http://schemas.openxmlformats.org/drawingml/2006/table">
            <a:tbl>
              <a:tblPr firstRow="1" bandRow="1">
                <a:tableStyleId>{D7AC3CCA-C797-4891-BE02-D94E43425B78}</a:tableStyleId>
              </a:tblPr>
              <a:tblGrid>
                <a:gridCol w="2532870">
                  <a:extLst>
                    <a:ext uri="{9D8B030D-6E8A-4147-A177-3AD203B41FA5}">
                      <a16:colId xmlns:a16="http://schemas.microsoft.com/office/drawing/2014/main" val="3858323462"/>
                    </a:ext>
                  </a:extLst>
                </a:gridCol>
                <a:gridCol w="7220730">
                  <a:extLst>
                    <a:ext uri="{9D8B030D-6E8A-4147-A177-3AD203B41FA5}">
                      <a16:colId xmlns:a16="http://schemas.microsoft.com/office/drawing/2014/main" val="91162576"/>
                    </a:ext>
                  </a:extLst>
                </a:gridCol>
              </a:tblGrid>
              <a:tr h="895733">
                <a:tc>
                  <a:txBody>
                    <a:bodyPr/>
                    <a:lstStyle/>
                    <a:p>
                      <a:r>
                        <a:rPr lang="en-US" b="0" dirty="0">
                          <a:solidFill>
                            <a:schemeClr val="tx1"/>
                          </a:solidFill>
                        </a:rPr>
                        <a:t>Title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Asar" pitchFamily="34" charset="0"/>
                          <a:ea typeface="Asar" pitchFamily="34" charset="-122"/>
                          <a:cs typeface="Asar" pitchFamily="34" charset="-120"/>
                        </a:rPr>
                        <a:t>Research on the Construction of Computer Network Security System in Middle School Campus Network</a:t>
                      </a:r>
                    </a:p>
                    <a:p>
                      <a:endParaRPr lang="en-US" dirty="0">
                        <a:solidFill>
                          <a:schemeClr val="tx1"/>
                        </a:solidFill>
                      </a:endParaRPr>
                    </a:p>
                  </a:txBody>
                  <a:tcPr/>
                </a:tc>
                <a:extLst>
                  <a:ext uri="{0D108BD9-81ED-4DB2-BD59-A6C34878D82A}">
                    <a16:rowId xmlns:a16="http://schemas.microsoft.com/office/drawing/2014/main" val="3829053492"/>
                  </a:ext>
                </a:extLst>
              </a:tr>
              <a:tr h="895733">
                <a:tc>
                  <a:txBody>
                    <a:bodyPr/>
                    <a:lstStyle/>
                    <a:p>
                      <a:r>
                        <a:rPr lang="en-US" dirty="0"/>
                        <a:t>Author :</a:t>
                      </a:r>
                    </a:p>
                  </a:txBody>
                  <a:tcPr/>
                </a:tc>
                <a:tc>
                  <a:txBody>
                    <a:bodyPr/>
                    <a:lstStyle/>
                    <a:p>
                      <a:r>
                        <a:rPr lang="en-US" sz="1800" dirty="0" err="1">
                          <a:solidFill>
                            <a:schemeClr val="tx1"/>
                          </a:solidFill>
                          <a:latin typeface="Asar" pitchFamily="34" charset="0"/>
                          <a:ea typeface="Asar" pitchFamily="34" charset="-122"/>
                          <a:cs typeface="Asar" pitchFamily="34" charset="-120"/>
                        </a:rPr>
                        <a:t>Haijing</a:t>
                      </a:r>
                      <a:r>
                        <a:rPr lang="en-US" sz="1800" dirty="0">
                          <a:solidFill>
                            <a:schemeClr val="tx1"/>
                          </a:solidFill>
                          <a:latin typeface="Asar" pitchFamily="34" charset="0"/>
                          <a:ea typeface="Asar" pitchFamily="34" charset="-122"/>
                          <a:cs typeface="Asar" pitchFamily="34" charset="-120"/>
                        </a:rPr>
                        <a:t> Xing</a:t>
                      </a:r>
                    </a:p>
                  </a:txBody>
                  <a:tcPr/>
                </a:tc>
                <a:extLst>
                  <a:ext uri="{0D108BD9-81ED-4DB2-BD59-A6C34878D82A}">
                    <a16:rowId xmlns:a16="http://schemas.microsoft.com/office/drawing/2014/main" val="3218999855"/>
                  </a:ext>
                </a:extLst>
              </a:tr>
              <a:tr h="895733">
                <a:tc>
                  <a:txBody>
                    <a:bodyPr/>
                    <a:lstStyle/>
                    <a:p>
                      <a:r>
                        <a:rPr lang="en-US" dirty="0"/>
                        <a:t>Aim :</a:t>
                      </a:r>
                    </a:p>
                  </a:txBody>
                  <a:tcPr/>
                </a:tc>
                <a:tc>
                  <a:txBody>
                    <a:bodyPr/>
                    <a:lstStyle/>
                    <a:p>
                      <a:r>
                        <a:rPr lang="en-US" dirty="0">
                          <a:latin typeface="Asar" panose="020B0604020202020204" charset="0"/>
                          <a:cs typeface="Asar" panose="020B0604020202020204" charset="0"/>
                        </a:rPr>
                        <a:t>In order to improve the security of high school campus networks, this paper introduces the goal, system composition, and function of the network security of high school campus networks, and puts forward a series of strategies, including the establishment of network security protection system, data backup and recovery mechanism, and strengthening network security management and training. Through these strategies, the safety and stable operation of the campus network can be ensured, the quality of education can be improved, and school’s development can be promoted</a:t>
                      </a:r>
                      <a:r>
                        <a:rPr lang="en-US" dirty="0"/>
                        <a:t>.</a:t>
                      </a:r>
                      <a:endParaRPr lang="en-US" dirty="0">
                        <a:latin typeface="Asar" panose="020B0604020202020204" charset="0"/>
                        <a:cs typeface="Asar" panose="020B0604020202020204" charset="0"/>
                      </a:endParaRPr>
                    </a:p>
                  </a:txBody>
                  <a:tcPr/>
                </a:tc>
                <a:extLst>
                  <a:ext uri="{0D108BD9-81ED-4DB2-BD59-A6C34878D82A}">
                    <a16:rowId xmlns:a16="http://schemas.microsoft.com/office/drawing/2014/main" val="4228032674"/>
                  </a:ext>
                </a:extLst>
              </a:tr>
            </a:tbl>
          </a:graphicData>
        </a:graphic>
      </p:graphicFrame>
    </p:spTree>
    <p:extLst>
      <p:ext uri="{BB962C8B-B14F-4D97-AF65-F5344CB8AC3E}">
        <p14:creationId xmlns:p14="http://schemas.microsoft.com/office/powerpoint/2010/main" val="1576662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0048"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5982196" y="1042689"/>
            <a:ext cx="6122551" cy="765215"/>
          </a:xfrm>
          <a:prstGeom prst="rect">
            <a:avLst/>
          </a:prstGeom>
          <a:noFill/>
          <a:ln/>
        </p:spPr>
        <p:txBody>
          <a:bodyPr wrap="none" lIns="0" tIns="0" rIns="0" bIns="0" rtlCol="0" anchor="t"/>
          <a:lstStyle/>
          <a:p>
            <a:pPr marL="0" indent="0">
              <a:lnSpc>
                <a:spcPts val="6000"/>
              </a:lnSpc>
              <a:buNone/>
            </a:pPr>
            <a:r>
              <a:rPr lang="en-US" sz="4800" dirty="0">
                <a:solidFill>
                  <a:srgbClr val="F5F0F0"/>
                </a:solidFill>
                <a:latin typeface="Asar" pitchFamily="34" charset="0"/>
                <a:ea typeface="Asar" pitchFamily="34" charset="-122"/>
                <a:cs typeface="Asar" pitchFamily="34" charset="-120"/>
              </a:rPr>
              <a:t>Existing System</a:t>
            </a:r>
            <a:endParaRPr lang="en-US" sz="4800" dirty="0"/>
          </a:p>
        </p:txBody>
      </p:sp>
      <p:sp>
        <p:nvSpPr>
          <p:cNvPr id="6" name="Text 2"/>
          <p:cNvSpPr/>
          <p:nvPr/>
        </p:nvSpPr>
        <p:spPr>
          <a:xfrm>
            <a:off x="6440280" y="2509681"/>
            <a:ext cx="6833269" cy="2099190"/>
          </a:xfrm>
          <a:prstGeom prst="rect">
            <a:avLst/>
          </a:prstGeom>
          <a:noFill/>
          <a:ln/>
        </p:spPr>
        <p:txBody>
          <a:bodyPr wrap="none" lIns="0" tIns="0" rIns="0" bIns="0" rtlCol="0" anchor="t"/>
          <a:lstStyle/>
          <a:p>
            <a:pPr marL="342900" indent="-342900" algn="l">
              <a:lnSpc>
                <a:spcPct val="200000"/>
              </a:lnSpc>
              <a:buSzPct val="100000"/>
              <a:buChar char="•"/>
            </a:pPr>
            <a:r>
              <a:rPr lang="en-US" sz="2800" dirty="0">
                <a:solidFill>
                  <a:srgbClr val="E2E6E9"/>
                </a:solidFill>
                <a:latin typeface="Asar" pitchFamily="34" charset="0"/>
                <a:ea typeface="Asar" pitchFamily="34" charset="-122"/>
                <a:cs typeface="Asar" pitchFamily="34" charset="-120"/>
              </a:rPr>
              <a:t>Traditional router &amp; switch-based configuration </a:t>
            </a:r>
          </a:p>
          <a:p>
            <a:pPr marL="342900" indent="-342900" algn="l">
              <a:lnSpc>
                <a:spcPct val="200000"/>
              </a:lnSpc>
              <a:buSzPct val="100000"/>
              <a:buChar char="•"/>
            </a:pPr>
            <a:r>
              <a:rPr lang="en-US" sz="2800" dirty="0">
                <a:solidFill>
                  <a:srgbClr val="E2E6E9"/>
                </a:solidFill>
                <a:latin typeface="Asar" pitchFamily="34" charset="0"/>
                <a:ea typeface="Asar" pitchFamily="34" charset="-122"/>
                <a:cs typeface="Asar" pitchFamily="34" charset="-120"/>
              </a:rPr>
              <a:t>Manual device-level configuration </a:t>
            </a:r>
          </a:p>
          <a:p>
            <a:pPr marL="342900" indent="-342900" algn="l">
              <a:lnSpc>
                <a:spcPct val="200000"/>
              </a:lnSpc>
              <a:buSzPct val="100000"/>
              <a:buChar char="•"/>
            </a:pPr>
            <a:r>
              <a:rPr lang="en-US" sz="2800" dirty="0">
                <a:solidFill>
                  <a:srgbClr val="E2E6E9"/>
                </a:solidFill>
                <a:latin typeface="Asar" pitchFamily="34" charset="0"/>
                <a:ea typeface="Asar" pitchFamily="34" charset="-122"/>
                <a:cs typeface="Asar" pitchFamily="34" charset="-120"/>
              </a:rPr>
              <a:t>Limited centralized monitoring</a:t>
            </a:r>
          </a:p>
        </p:txBody>
      </p:sp>
    </p:spTree>
    <p:extLst>
      <p:ext uri="{BB962C8B-B14F-4D97-AF65-F5344CB8AC3E}">
        <p14:creationId xmlns:p14="http://schemas.microsoft.com/office/powerpoint/2010/main" val="184519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5672790" y="1318663"/>
            <a:ext cx="6122551" cy="765215"/>
          </a:xfrm>
          <a:prstGeom prst="rect">
            <a:avLst/>
          </a:prstGeom>
          <a:noFill/>
          <a:ln/>
        </p:spPr>
        <p:txBody>
          <a:bodyPr wrap="none" lIns="0" tIns="0" rIns="0" bIns="0" rtlCol="0" anchor="t"/>
          <a:lstStyle/>
          <a:p>
            <a:pPr marL="0" indent="0">
              <a:lnSpc>
                <a:spcPts val="6000"/>
              </a:lnSpc>
              <a:buNone/>
            </a:pPr>
            <a:r>
              <a:rPr lang="en-US" sz="4800" dirty="0">
                <a:solidFill>
                  <a:srgbClr val="F5F0F0"/>
                </a:solidFill>
                <a:latin typeface="Asar" pitchFamily="34" charset="0"/>
                <a:ea typeface="Asar" pitchFamily="34" charset="-122"/>
                <a:cs typeface="Asar" pitchFamily="34" charset="-120"/>
              </a:rPr>
              <a:t>Proposed System</a:t>
            </a:r>
            <a:endParaRPr lang="en-US" sz="4800" dirty="0"/>
          </a:p>
        </p:txBody>
      </p:sp>
      <p:sp>
        <p:nvSpPr>
          <p:cNvPr id="6" name="Text 2"/>
          <p:cNvSpPr/>
          <p:nvPr/>
        </p:nvSpPr>
        <p:spPr>
          <a:xfrm>
            <a:off x="6070997" y="2417385"/>
            <a:ext cx="8234938" cy="3394829"/>
          </a:xfrm>
          <a:prstGeom prst="rect">
            <a:avLst/>
          </a:prstGeom>
          <a:noFill/>
          <a:ln/>
        </p:spPr>
        <p:txBody>
          <a:bodyPr wrap="none" lIns="0" tIns="0" rIns="0" bIns="0" rtlCol="0" anchor="t"/>
          <a:lstStyle/>
          <a:p>
            <a:pPr marL="342900" indent="-342900">
              <a:lnSpc>
                <a:spcPct val="200000"/>
              </a:lnSpc>
              <a:buSzPct val="100000"/>
              <a:buChar char="•"/>
            </a:pPr>
            <a:r>
              <a:rPr lang="en-US" sz="2800" dirty="0">
                <a:solidFill>
                  <a:srgbClr val="E2E6E9"/>
                </a:solidFill>
                <a:latin typeface="Asar" pitchFamily="34" charset="0"/>
                <a:ea typeface="Asar" pitchFamily="34" charset="-122"/>
                <a:cs typeface="Asar" pitchFamily="34" charset="-120"/>
              </a:rPr>
              <a:t>VLAN-based departmental isolation </a:t>
            </a:r>
          </a:p>
          <a:p>
            <a:pPr marL="342900" indent="-342900">
              <a:lnSpc>
                <a:spcPct val="200000"/>
              </a:lnSpc>
              <a:buSzPct val="100000"/>
              <a:buChar char="•"/>
            </a:pPr>
            <a:r>
              <a:rPr lang="en-US" sz="2800" dirty="0">
                <a:solidFill>
                  <a:srgbClr val="E2E6E9"/>
                </a:solidFill>
                <a:latin typeface="Asar" pitchFamily="34" charset="0"/>
                <a:ea typeface="Asar" pitchFamily="34" charset="-122"/>
                <a:cs typeface="Asar" pitchFamily="34" charset="-120"/>
              </a:rPr>
              <a:t>Centralized routing through Router-on-a-Stick </a:t>
            </a:r>
          </a:p>
          <a:p>
            <a:pPr marL="342900" indent="-342900">
              <a:lnSpc>
                <a:spcPct val="200000"/>
              </a:lnSpc>
              <a:buSzPct val="100000"/>
              <a:buChar char="•"/>
            </a:pPr>
            <a:r>
              <a:rPr lang="en-US" sz="2800" dirty="0">
                <a:solidFill>
                  <a:srgbClr val="E2E6E9"/>
                </a:solidFill>
                <a:latin typeface="Asar" pitchFamily="34" charset="0"/>
                <a:ea typeface="Asar" pitchFamily="34" charset="-122"/>
                <a:cs typeface="Asar" pitchFamily="34" charset="-120"/>
              </a:rPr>
              <a:t>conceptual SDN-inspired controller-based control)) </a:t>
            </a:r>
          </a:p>
          <a:p>
            <a:pPr marL="342900" indent="-342900">
              <a:lnSpc>
                <a:spcPct val="200000"/>
              </a:lnSpc>
              <a:buSzPct val="100000"/>
              <a:buChar char="•"/>
            </a:pPr>
            <a:r>
              <a:rPr lang="en-US" sz="2800" dirty="0">
                <a:solidFill>
                  <a:srgbClr val="E2E6E9"/>
                </a:solidFill>
                <a:latin typeface="Asar" pitchFamily="34" charset="0"/>
                <a:ea typeface="Asar" pitchFamily="34" charset="-122"/>
                <a:cs typeface="Asar" pitchFamily="34" charset="-120"/>
              </a:rPr>
              <a:t>Simulated using Cisco Packet Tracer</a:t>
            </a:r>
            <a:endParaRPr lang="en-US" sz="2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758"/>
            <a:ext cx="14630400" cy="8229600"/>
          </a:xfrm>
          <a:prstGeom prst="rect">
            <a:avLst/>
          </a:prstGeom>
        </p:spPr>
      </p:pic>
      <p:sp>
        <p:nvSpPr>
          <p:cNvPr id="5" name="Text 1"/>
          <p:cNvSpPr/>
          <p:nvPr/>
        </p:nvSpPr>
        <p:spPr>
          <a:xfrm>
            <a:off x="588189" y="557972"/>
            <a:ext cx="6122551" cy="765215"/>
          </a:xfrm>
          <a:prstGeom prst="rect">
            <a:avLst/>
          </a:prstGeom>
          <a:noFill/>
          <a:ln/>
        </p:spPr>
        <p:txBody>
          <a:bodyPr wrap="none" lIns="0" tIns="0" rIns="0" bIns="0" rtlCol="0" anchor="t"/>
          <a:lstStyle/>
          <a:p>
            <a:pPr marL="0" indent="0">
              <a:lnSpc>
                <a:spcPts val="6000"/>
              </a:lnSpc>
              <a:buNone/>
            </a:pPr>
            <a:r>
              <a:rPr lang="en-US" sz="4800" dirty="0">
                <a:solidFill>
                  <a:schemeClr val="bg1"/>
                </a:solidFill>
                <a:latin typeface="Asar" panose="020B0604020202020204" charset="0"/>
                <a:cs typeface="Asar" panose="020B0604020202020204" charset="0"/>
              </a:rPr>
              <a:t>Architecture Diagram</a:t>
            </a:r>
          </a:p>
        </p:txBody>
      </p:sp>
      <p:pic>
        <p:nvPicPr>
          <p:cNvPr id="10" name="Picture 9">
            <a:extLst>
              <a:ext uri="{FF2B5EF4-FFF2-40B4-BE49-F238E27FC236}">
                <a16:creationId xmlns:a16="http://schemas.microsoft.com/office/drawing/2014/main" id="{49FDB2A3-7720-FFE1-9151-D2AA0390FE4D}"/>
              </a:ext>
            </a:extLst>
          </p:cNvPr>
          <p:cNvPicPr>
            <a:picLocks noChangeAspect="1"/>
          </p:cNvPicPr>
          <p:nvPr/>
        </p:nvPicPr>
        <p:blipFill>
          <a:blip r:embed="rId4"/>
          <a:srcRect/>
          <a:stretch/>
        </p:blipFill>
        <p:spPr>
          <a:xfrm>
            <a:off x="3668244" y="1444374"/>
            <a:ext cx="7466031" cy="6227254"/>
          </a:xfrm>
          <a:prstGeom prst="rect">
            <a:avLst/>
          </a:prstGeom>
        </p:spPr>
      </p:pic>
    </p:spTree>
    <p:extLst>
      <p:ext uri="{BB962C8B-B14F-4D97-AF65-F5344CB8AC3E}">
        <p14:creationId xmlns:p14="http://schemas.microsoft.com/office/powerpoint/2010/main" val="2283236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0758"/>
            <a:ext cx="14630400" cy="8229600"/>
          </a:xfrm>
          <a:prstGeom prst="rect">
            <a:avLst/>
          </a:prstGeom>
        </p:spPr>
      </p:pic>
      <p:sp>
        <p:nvSpPr>
          <p:cNvPr id="5" name="Text 1"/>
          <p:cNvSpPr/>
          <p:nvPr/>
        </p:nvSpPr>
        <p:spPr>
          <a:xfrm>
            <a:off x="588189" y="557972"/>
            <a:ext cx="6122551" cy="765215"/>
          </a:xfrm>
          <a:prstGeom prst="rect">
            <a:avLst/>
          </a:prstGeom>
          <a:noFill/>
          <a:ln/>
        </p:spPr>
        <p:txBody>
          <a:bodyPr wrap="none" lIns="0" tIns="0" rIns="0" bIns="0" rtlCol="0" anchor="t"/>
          <a:lstStyle/>
          <a:p>
            <a:pPr marL="0" indent="0">
              <a:lnSpc>
                <a:spcPts val="6000"/>
              </a:lnSpc>
              <a:buNone/>
            </a:pPr>
            <a:r>
              <a:rPr lang="en-US" sz="4800" dirty="0">
                <a:solidFill>
                  <a:schemeClr val="bg1"/>
                </a:solidFill>
                <a:latin typeface="Asar" panose="020B0604020202020204" charset="0"/>
                <a:cs typeface="Asar" panose="020B0604020202020204" charset="0"/>
              </a:rPr>
              <a:t>Topology Structure</a:t>
            </a:r>
          </a:p>
        </p:txBody>
      </p:sp>
      <p:pic>
        <p:nvPicPr>
          <p:cNvPr id="10" name="Picture 9">
            <a:extLst>
              <a:ext uri="{FF2B5EF4-FFF2-40B4-BE49-F238E27FC236}">
                <a16:creationId xmlns:a16="http://schemas.microsoft.com/office/drawing/2014/main" id="{49FDB2A3-7720-FFE1-9151-D2AA0390FE4D}"/>
              </a:ext>
            </a:extLst>
          </p:cNvPr>
          <p:cNvPicPr>
            <a:picLocks noChangeAspect="1"/>
          </p:cNvPicPr>
          <p:nvPr/>
        </p:nvPicPr>
        <p:blipFill>
          <a:blip r:embed="rId4"/>
          <a:srcRect/>
          <a:stretch/>
        </p:blipFill>
        <p:spPr>
          <a:xfrm>
            <a:off x="1961480" y="1444374"/>
            <a:ext cx="10879561" cy="6227254"/>
          </a:xfrm>
          <a:prstGeom prst="rect">
            <a:avLst/>
          </a:prstGeom>
        </p:spPr>
      </p:pic>
    </p:spTree>
    <p:extLst>
      <p:ext uri="{BB962C8B-B14F-4D97-AF65-F5344CB8AC3E}">
        <p14:creationId xmlns:p14="http://schemas.microsoft.com/office/powerpoint/2010/main" val="635525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194</TotalTime>
  <Words>668</Words>
  <Application>Microsoft Office PowerPoint</Application>
  <PresentationFormat>Custom</PresentationFormat>
  <Paragraphs>66</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Asar</vt:lpstr>
      <vt:lpstr>Times New Roman</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NOORUL HASSAN</cp:lastModifiedBy>
  <cp:revision>11</cp:revision>
  <dcterms:created xsi:type="dcterms:W3CDTF">2024-08-29T19:21:07Z</dcterms:created>
  <dcterms:modified xsi:type="dcterms:W3CDTF">2025-12-10T15:35:57Z</dcterms:modified>
</cp:coreProperties>
</file>